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9"/>
  </p:notesMasterIdLst>
  <p:sldIdLst>
    <p:sldId id="256" r:id="rId2"/>
    <p:sldId id="257" r:id="rId3"/>
    <p:sldId id="259" r:id="rId4"/>
    <p:sldId id="260" r:id="rId5"/>
    <p:sldId id="261" r:id="rId6"/>
    <p:sldId id="262" r:id="rId7"/>
    <p:sldId id="258"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72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C1D6A-E237-4E49-B638-C66B07A8166A}" type="datetimeFigureOut">
              <a:rPr lang="en-US" smtClean="0"/>
              <a:t>11/2/2021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E91192-4919-483D-A573-D92F466DC195}" type="slidenum">
              <a:rPr lang="en-US" smtClean="0"/>
              <a:t>‹#›</a:t>
            </a:fld>
            <a:endParaRPr lang="en-US" dirty="0"/>
          </a:p>
        </p:txBody>
      </p:sp>
    </p:spTree>
    <p:extLst>
      <p:ext uri="{BB962C8B-B14F-4D97-AF65-F5344CB8AC3E}">
        <p14:creationId xmlns:p14="http://schemas.microsoft.com/office/powerpoint/2010/main" val="712913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Definition of personal ethics </a:t>
            </a:r>
            <a:endParaRPr lang="en-US" dirty="0"/>
          </a:p>
        </p:txBody>
      </p:sp>
      <p:sp>
        <p:nvSpPr>
          <p:cNvPr id="4" name="Slide Number Placeholder 3"/>
          <p:cNvSpPr>
            <a:spLocks noGrp="1"/>
          </p:cNvSpPr>
          <p:nvPr>
            <p:ph type="sldNum" sz="quarter" idx="10"/>
          </p:nvPr>
        </p:nvSpPr>
        <p:spPr/>
        <p:txBody>
          <a:bodyPr/>
          <a:lstStyle/>
          <a:p>
            <a:fld id="{32E91192-4919-483D-A573-D92F466DC195}" type="slidenum">
              <a:rPr lang="en-US" smtClean="0"/>
              <a:t>2</a:t>
            </a:fld>
            <a:endParaRPr lang="en-US" dirty="0"/>
          </a:p>
        </p:txBody>
      </p:sp>
    </p:spTree>
    <p:extLst>
      <p:ext uri="{BB962C8B-B14F-4D97-AF65-F5344CB8AC3E}">
        <p14:creationId xmlns:p14="http://schemas.microsoft.com/office/powerpoint/2010/main" val="4129082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questions on how the scandals are raised </a:t>
            </a:r>
          </a:p>
          <a:p>
            <a:r>
              <a:rPr lang="en-US" dirty="0" smtClean="0"/>
              <a:t>Scandals can effectively affect a candidates evaluations,</a:t>
            </a:r>
            <a:r>
              <a:rPr lang="en-US" baseline="0" dirty="0" smtClean="0"/>
              <a:t> voting along with political trust. </a:t>
            </a:r>
          </a:p>
          <a:p>
            <a:r>
              <a:rPr lang="en-US" baseline="0" dirty="0" smtClean="0"/>
              <a:t>A candidate associated with scandal ends up with unfavorable outcome as well as negative candidate evaluations.</a:t>
            </a:r>
            <a:endParaRPr lang="en-US" dirty="0"/>
          </a:p>
        </p:txBody>
      </p:sp>
      <p:sp>
        <p:nvSpPr>
          <p:cNvPr id="4" name="Slide Number Placeholder 3"/>
          <p:cNvSpPr>
            <a:spLocks noGrp="1"/>
          </p:cNvSpPr>
          <p:nvPr>
            <p:ph type="sldNum" sz="quarter" idx="10"/>
          </p:nvPr>
        </p:nvSpPr>
        <p:spPr/>
        <p:txBody>
          <a:bodyPr/>
          <a:lstStyle/>
          <a:p>
            <a:fld id="{32E91192-4919-483D-A573-D92F466DC195}" type="slidenum">
              <a:rPr lang="en-US" smtClean="0"/>
              <a:t>3</a:t>
            </a:fld>
            <a:endParaRPr lang="en-US" dirty="0"/>
          </a:p>
        </p:txBody>
      </p:sp>
    </p:spTree>
    <p:extLst>
      <p:ext uri="{BB962C8B-B14F-4D97-AF65-F5344CB8AC3E}">
        <p14:creationId xmlns:p14="http://schemas.microsoft.com/office/powerpoint/2010/main" val="342994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 need to take</a:t>
            </a:r>
            <a:r>
              <a:rPr lang="en-US" baseline="0" dirty="0" smtClean="0"/>
              <a:t> firm stand on the subject matter</a:t>
            </a:r>
          </a:p>
          <a:p>
            <a:r>
              <a:rPr lang="en-US" baseline="0" dirty="0" smtClean="0"/>
              <a:t>Prior attitudes on the part of the participants in the candidates need to be evaluated. </a:t>
            </a:r>
            <a:endParaRPr lang="en-US" dirty="0"/>
          </a:p>
        </p:txBody>
      </p:sp>
      <p:sp>
        <p:nvSpPr>
          <p:cNvPr id="4" name="Slide Number Placeholder 3"/>
          <p:cNvSpPr>
            <a:spLocks noGrp="1"/>
          </p:cNvSpPr>
          <p:nvPr>
            <p:ph type="sldNum" sz="quarter" idx="10"/>
          </p:nvPr>
        </p:nvSpPr>
        <p:spPr/>
        <p:txBody>
          <a:bodyPr/>
          <a:lstStyle/>
          <a:p>
            <a:fld id="{32E91192-4919-483D-A573-D92F466DC195}" type="slidenum">
              <a:rPr lang="en-US" smtClean="0"/>
              <a:t>4</a:t>
            </a:fld>
            <a:endParaRPr lang="en-US" dirty="0"/>
          </a:p>
        </p:txBody>
      </p:sp>
    </p:spTree>
    <p:extLst>
      <p:ext uri="{BB962C8B-B14F-4D97-AF65-F5344CB8AC3E}">
        <p14:creationId xmlns:p14="http://schemas.microsoft.com/office/powerpoint/2010/main" val="3343520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Loyal employees</a:t>
            </a:r>
            <a:r>
              <a:rPr lang="en-US" baseline="0" dirty="0" smtClean="0"/>
              <a:t> do not engage in company scandals hence survival of business</a:t>
            </a:r>
          </a:p>
          <a:p>
            <a:r>
              <a:rPr lang="en-US" baseline="0" dirty="0" smtClean="0"/>
              <a:t>Customers and partners prefer to deal with clean companies</a:t>
            </a:r>
          </a:p>
          <a:p>
            <a:r>
              <a:rPr lang="en-US" baseline="0" dirty="0" smtClean="0"/>
              <a:t>Consequently, it important to ensure that unethical behavior is eliminated for the ultimate growth and success of the company. </a:t>
            </a:r>
            <a:endParaRPr lang="en-US" dirty="0"/>
          </a:p>
        </p:txBody>
      </p:sp>
      <p:sp>
        <p:nvSpPr>
          <p:cNvPr id="4" name="Slide Number Placeholder 3"/>
          <p:cNvSpPr>
            <a:spLocks noGrp="1"/>
          </p:cNvSpPr>
          <p:nvPr>
            <p:ph type="sldNum" sz="quarter" idx="10"/>
          </p:nvPr>
        </p:nvSpPr>
        <p:spPr/>
        <p:txBody>
          <a:bodyPr/>
          <a:lstStyle/>
          <a:p>
            <a:fld id="{32E91192-4919-483D-A573-D92F466DC195}" type="slidenum">
              <a:rPr lang="en-US" smtClean="0"/>
              <a:t>5</a:t>
            </a:fld>
            <a:endParaRPr lang="en-US" dirty="0"/>
          </a:p>
        </p:txBody>
      </p:sp>
    </p:spTree>
    <p:extLst>
      <p:ext uri="{BB962C8B-B14F-4D97-AF65-F5344CB8AC3E}">
        <p14:creationId xmlns:p14="http://schemas.microsoft.com/office/powerpoint/2010/main" val="713680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common motives</a:t>
            </a:r>
            <a:r>
              <a:rPr lang="en-US" baseline="0" dirty="0" smtClean="0"/>
              <a:t> of unethical behavior </a:t>
            </a:r>
          </a:p>
          <a:p>
            <a:r>
              <a:rPr lang="en-US" baseline="0" dirty="0" smtClean="0"/>
              <a:t>No code of ethics</a:t>
            </a:r>
          </a:p>
          <a:p>
            <a:r>
              <a:rPr lang="en-US" baseline="0" dirty="0" smtClean="0"/>
              <a:t>Fear of reprisal</a:t>
            </a:r>
          </a:p>
          <a:p>
            <a:r>
              <a:rPr lang="en-US" baseline="0" dirty="0" smtClean="0"/>
              <a:t>Impact of peer influence</a:t>
            </a:r>
          </a:p>
          <a:p>
            <a:r>
              <a:rPr lang="en-US" baseline="0" dirty="0" smtClean="0"/>
              <a:t>Going down a slippery slope</a:t>
            </a:r>
          </a:p>
          <a:p>
            <a:r>
              <a:rPr lang="en-US" baseline="0" dirty="0" smtClean="0"/>
              <a:t>Setting bad example</a:t>
            </a:r>
          </a:p>
        </p:txBody>
      </p:sp>
      <p:sp>
        <p:nvSpPr>
          <p:cNvPr id="4" name="Slide Number Placeholder 3"/>
          <p:cNvSpPr>
            <a:spLocks noGrp="1"/>
          </p:cNvSpPr>
          <p:nvPr>
            <p:ph type="sldNum" sz="quarter" idx="10"/>
          </p:nvPr>
        </p:nvSpPr>
        <p:spPr/>
        <p:txBody>
          <a:bodyPr/>
          <a:lstStyle/>
          <a:p>
            <a:fld id="{32E91192-4919-483D-A573-D92F466DC195}" type="slidenum">
              <a:rPr lang="en-US" smtClean="0"/>
              <a:t>6</a:t>
            </a:fld>
            <a:endParaRPr lang="en-US" dirty="0"/>
          </a:p>
        </p:txBody>
      </p:sp>
    </p:spTree>
    <p:extLst>
      <p:ext uri="{BB962C8B-B14F-4D97-AF65-F5344CB8AC3E}">
        <p14:creationId xmlns:p14="http://schemas.microsoft.com/office/powerpoint/2010/main" val="2298486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529369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3403507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278184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2935326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40329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305534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3797669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997698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025418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2462902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787969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73423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37460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046615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3171574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2905729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50F9F5-D8C7-4682-B590-3B272850DCAB}"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769F4A-BC8B-4D7E-9588-0B67597D9663}" type="slidenum">
              <a:rPr lang="en-US" smtClean="0"/>
              <a:t>‹#›</a:t>
            </a:fld>
            <a:endParaRPr lang="en-US" dirty="0"/>
          </a:p>
        </p:txBody>
      </p:sp>
    </p:spTree>
    <p:extLst>
      <p:ext uri="{BB962C8B-B14F-4D97-AF65-F5344CB8AC3E}">
        <p14:creationId xmlns:p14="http://schemas.microsoft.com/office/powerpoint/2010/main" val="1728442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B50F9F5-D8C7-4682-B590-3B272850DCAB}" type="datetimeFigureOut">
              <a:rPr lang="en-US" smtClean="0"/>
              <a:t>11/2/2021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769F4A-BC8B-4D7E-9588-0B67597D9663}" type="slidenum">
              <a:rPr lang="en-US" smtClean="0"/>
              <a:t>‹#›</a:t>
            </a:fld>
            <a:endParaRPr lang="en-US" dirty="0"/>
          </a:p>
        </p:txBody>
      </p:sp>
    </p:spTree>
    <p:extLst>
      <p:ext uri="{BB962C8B-B14F-4D97-AF65-F5344CB8AC3E}">
        <p14:creationId xmlns:p14="http://schemas.microsoft.com/office/powerpoint/2010/main" val="87162994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Internal reflection of a role of a leader </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Name </a:t>
            </a:r>
          </a:p>
          <a:p>
            <a:r>
              <a:rPr lang="en-US" dirty="0" smtClean="0"/>
              <a:t>Institution </a:t>
            </a:r>
          </a:p>
          <a:p>
            <a:r>
              <a:rPr lang="en-US" dirty="0" smtClean="0"/>
              <a:t>Date </a:t>
            </a:r>
            <a:endParaRPr lang="en-US" dirty="0"/>
          </a:p>
        </p:txBody>
      </p:sp>
    </p:spTree>
    <p:extLst>
      <p:ext uri="{BB962C8B-B14F-4D97-AF65-F5344CB8AC3E}">
        <p14:creationId xmlns:p14="http://schemas.microsoft.com/office/powerpoint/2010/main" val="1860982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Personal Ethics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Samuel,  Derrick  &amp; Van </a:t>
            </a:r>
            <a:r>
              <a:rPr lang="en-US" dirty="0" smtClean="0"/>
              <a:t>Leeuwen</a:t>
            </a:r>
            <a:r>
              <a:rPr lang="en-US" dirty="0" smtClean="0"/>
              <a:t> (2019) allude that personal ethics are ethics that an individual resonates with the respect to the persons as well as events that they tackle in the daily life. </a:t>
            </a:r>
          </a:p>
          <a:p>
            <a:r>
              <a:rPr lang="en-US" dirty="0" smtClean="0"/>
              <a:t>The ethics originate from an individual’s freedom along with their capability to pursue value amongst the choices they take. </a:t>
            </a:r>
          </a:p>
          <a:p>
            <a:r>
              <a:rPr lang="en-US" dirty="0" smtClean="0"/>
              <a:t>Consequently, such values need to be evaluated and acquired in the human beings’ structure. </a:t>
            </a:r>
          </a:p>
          <a:p>
            <a:r>
              <a:rPr lang="en-US" dirty="0" smtClean="0"/>
              <a:t>Fundamentally, children’s exposure to the world facilitates the children to acquire the values as well as beliefs. </a:t>
            </a:r>
          </a:p>
          <a:p>
            <a:r>
              <a:rPr lang="en-US" dirty="0" smtClean="0"/>
              <a:t>Some of the exposures include the friends, extended family, books. TV as well as the community experiences. </a:t>
            </a:r>
          </a:p>
          <a:p>
            <a:r>
              <a:rPr lang="en-US" dirty="0" smtClean="0"/>
              <a:t>The personal ethics originate from a variety of means for an individual. They include the parents who have the moral authority along with responsibility to instill moral values to children. </a:t>
            </a:r>
            <a:endParaRPr lang="en-US" dirty="0"/>
          </a:p>
        </p:txBody>
      </p:sp>
      <p:sp>
        <p:nvSpPr>
          <p:cNvPr id="4" name="Footer Placeholder 3"/>
          <p:cNvSpPr>
            <a:spLocks noGrp="1"/>
          </p:cNvSpPr>
          <p:nvPr>
            <p:ph type="ftr" sz="quarter" idx="11"/>
          </p:nvPr>
        </p:nvSpPr>
        <p:spPr/>
        <p:txBody>
          <a:bodyPr/>
          <a:lstStyle/>
          <a:p>
            <a:r>
              <a:rPr lang="en-US" smtClean="0"/>
              <a:t>ethics</a:t>
            </a:r>
            <a:endParaRPr lang="en-US" dirty="0"/>
          </a:p>
        </p:txBody>
      </p:sp>
      <p:sp>
        <p:nvSpPr>
          <p:cNvPr id="5" name="Slide Number Placeholder 4"/>
          <p:cNvSpPr>
            <a:spLocks noGrp="1"/>
          </p:cNvSpPr>
          <p:nvPr>
            <p:ph type="sldNum" sz="quarter" idx="12"/>
          </p:nvPr>
        </p:nvSpPr>
        <p:spPr/>
        <p:txBody>
          <a:bodyPr/>
          <a:lstStyle/>
          <a:p>
            <a:fld id="{46769F4A-BC8B-4D7E-9588-0B67597D9663}" type="slidenum">
              <a:rPr lang="en-US" smtClean="0"/>
              <a:t>2</a:t>
            </a:fld>
            <a:endParaRPr lang="en-US" dirty="0"/>
          </a:p>
        </p:txBody>
      </p:sp>
    </p:spTree>
    <p:extLst>
      <p:ext uri="{BB962C8B-B14F-4D97-AF65-F5344CB8AC3E}">
        <p14:creationId xmlns:p14="http://schemas.microsoft.com/office/powerpoint/2010/main" val="2544599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scandals on opinion of leaders</a:t>
            </a:r>
            <a:endParaRPr lang="en-US" dirty="0"/>
          </a:p>
        </p:txBody>
      </p:sp>
      <p:sp>
        <p:nvSpPr>
          <p:cNvPr id="3" name="Content Placeholder 2"/>
          <p:cNvSpPr>
            <a:spLocks noGrp="1"/>
          </p:cNvSpPr>
          <p:nvPr>
            <p:ph idx="1"/>
          </p:nvPr>
        </p:nvSpPr>
        <p:spPr/>
        <p:txBody>
          <a:bodyPr>
            <a:normAutofit/>
          </a:bodyPr>
          <a:lstStyle/>
          <a:p>
            <a:r>
              <a:rPr lang="en-US" dirty="0" smtClean="0"/>
              <a:t>The political scandals influence the opinion  of leaders especially on  political decision making and democratic processes. </a:t>
            </a:r>
          </a:p>
          <a:p>
            <a:r>
              <a:rPr lang="en-US" dirty="0" smtClean="0"/>
              <a:t>A scandal eroding implications tends to damage other people reputation as well as a candidate’s support base damage along with disappointments amongst the followers.</a:t>
            </a:r>
          </a:p>
          <a:p>
            <a:r>
              <a:rPr lang="en-US" dirty="0" smtClean="0"/>
              <a:t>The scandals whether political, economic or social shifts trust amongst the parties involved. </a:t>
            </a:r>
          </a:p>
          <a:p>
            <a:r>
              <a:rPr lang="en-US" dirty="0" smtClean="0"/>
              <a:t>The political scandals may present a potential to shift the election result such as the US presidential elections. </a:t>
            </a:r>
          </a:p>
          <a:p>
            <a:r>
              <a:rPr lang="en-US" dirty="0" smtClean="0"/>
              <a:t>Consequently, the scandals often influence the leaders perceptions regardless of whether real or imagined.  </a:t>
            </a:r>
            <a:endParaRPr lang="en-US" dirty="0" smtClean="0"/>
          </a:p>
        </p:txBody>
      </p:sp>
    </p:spTree>
    <p:extLst>
      <p:ext uri="{BB962C8B-B14F-4D97-AF65-F5344CB8AC3E}">
        <p14:creationId xmlns:p14="http://schemas.microsoft.com/office/powerpoint/2010/main" val="4278646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Have </a:t>
            </a:r>
            <a:r>
              <a:rPr lang="en-US" dirty="0" smtClean="0"/>
              <a:t>you brought these influences into your behavior as a leader?</a:t>
            </a:r>
            <a:endParaRPr lang="en-US" dirty="0"/>
          </a:p>
        </p:txBody>
      </p:sp>
      <p:sp>
        <p:nvSpPr>
          <p:cNvPr id="3" name="Content Placeholder 2"/>
          <p:cNvSpPr>
            <a:spLocks noGrp="1"/>
          </p:cNvSpPr>
          <p:nvPr>
            <p:ph idx="1"/>
          </p:nvPr>
        </p:nvSpPr>
        <p:spPr/>
        <p:txBody>
          <a:bodyPr>
            <a:normAutofit/>
          </a:bodyPr>
          <a:lstStyle/>
          <a:p>
            <a:r>
              <a:rPr lang="en-US" dirty="0" smtClean="0"/>
              <a:t>As a leader, I have not brought such influences because</a:t>
            </a:r>
          </a:p>
          <a:p>
            <a:r>
              <a:rPr lang="en-US" dirty="0" smtClean="0"/>
              <a:t>There is need to evaluate how the scandal came to occur and make a firm stand on the matter.</a:t>
            </a:r>
          </a:p>
          <a:p>
            <a:r>
              <a:rPr lang="en-US" dirty="0" smtClean="0"/>
              <a:t>Some scandals might be brought in with the other parties intentions to destroy or hide or erode public trust on target leaders.</a:t>
            </a:r>
          </a:p>
          <a:p>
            <a:r>
              <a:rPr lang="en-US" dirty="0" smtClean="0"/>
              <a:t>Exposure of participants to fictitious cases along with candidates might limit the extend for proper accountability on the prior candidate evaluations.</a:t>
            </a:r>
          </a:p>
          <a:p>
            <a:r>
              <a:rPr lang="en-US" dirty="0" smtClean="0"/>
              <a:t>Poor accountability on the prior attitudes result in spurious observations since the parties might engage in motivated reasoning to mitigate cognitive dissonance (</a:t>
            </a:r>
            <a:r>
              <a:rPr lang="en-US" dirty="0"/>
              <a:t>Al </a:t>
            </a:r>
            <a:r>
              <a:rPr lang="en-US" dirty="0" err="1"/>
              <a:t>Halbusi</a:t>
            </a:r>
            <a:r>
              <a:rPr lang="en-US" dirty="0"/>
              <a:t>, </a:t>
            </a:r>
            <a:r>
              <a:rPr lang="en-US" dirty="0" smtClean="0"/>
              <a:t>&amp; </a:t>
            </a:r>
            <a:r>
              <a:rPr lang="en-US" dirty="0"/>
              <a:t>Al </a:t>
            </a:r>
            <a:r>
              <a:rPr lang="en-US" dirty="0" err="1"/>
              <a:t>Qaisi</a:t>
            </a:r>
            <a:r>
              <a:rPr lang="en-US" dirty="0"/>
              <a:t>, </a:t>
            </a:r>
            <a:r>
              <a:rPr lang="en-US" dirty="0" smtClean="0"/>
              <a:t>2017</a:t>
            </a:r>
            <a:r>
              <a:rPr lang="en-US" dirty="0"/>
              <a:t>).</a:t>
            </a:r>
            <a:r>
              <a:rPr lang="en-US" dirty="0" smtClean="0"/>
              <a:t> </a:t>
            </a:r>
            <a:endParaRPr lang="en-US" dirty="0"/>
          </a:p>
        </p:txBody>
      </p:sp>
    </p:spTree>
    <p:extLst>
      <p:ext uri="{BB962C8B-B14F-4D97-AF65-F5344CB8AC3E}">
        <p14:creationId xmlns:p14="http://schemas.microsoft.com/office/powerpoint/2010/main" val="867309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499"/>
          </a:xfrm>
        </p:spPr>
        <p:txBody>
          <a:bodyPr>
            <a:noAutofit/>
          </a:bodyPr>
          <a:lstStyle/>
          <a:p>
            <a:r>
              <a:rPr lang="en-US" sz="2000" dirty="0" smtClean="0"/>
              <a:t>Why do we pay selective attention to unethical behavior of public figures and corporate leaders and not more on the ones who perform ethically consistently? </a:t>
            </a:r>
            <a:r>
              <a:rPr lang="en-US" sz="2000" dirty="0" smtClean="0"/>
              <a:t/>
            </a:r>
            <a:br>
              <a:rPr lang="en-US" sz="2000" dirty="0" smtClean="0"/>
            </a:br>
            <a:r>
              <a:rPr lang="en-US" sz="2000" dirty="0" smtClean="0"/>
              <a:t>Does </a:t>
            </a:r>
            <a:r>
              <a:rPr lang="en-US" sz="2000" dirty="0" smtClean="0"/>
              <a:t>it make the behavior acceptable? </a:t>
            </a:r>
            <a:endParaRPr lang="en-US" sz="2000" dirty="0"/>
          </a:p>
        </p:txBody>
      </p:sp>
      <p:sp>
        <p:nvSpPr>
          <p:cNvPr id="3" name="Content Placeholder 2"/>
          <p:cNvSpPr>
            <a:spLocks noGrp="1"/>
          </p:cNvSpPr>
          <p:nvPr>
            <p:ph idx="1"/>
          </p:nvPr>
        </p:nvSpPr>
        <p:spPr/>
        <p:txBody>
          <a:bodyPr>
            <a:normAutofit fontScale="85000" lnSpcReduction="20000"/>
          </a:bodyPr>
          <a:lstStyle/>
          <a:p>
            <a:r>
              <a:rPr lang="en-US" dirty="0" smtClean="0"/>
              <a:t>Ethical leadership is the ultimate solution to eradicate numerous political scandals, ethical dilemmas as well as </a:t>
            </a:r>
            <a:r>
              <a:rPr lang="en-US" dirty="0"/>
              <a:t>ethical issues (Green, </a:t>
            </a:r>
            <a:r>
              <a:rPr lang="en-US" dirty="0" smtClean="0"/>
              <a:t>2017</a:t>
            </a:r>
            <a:r>
              <a:rPr lang="en-US" dirty="0"/>
              <a:t>). </a:t>
            </a:r>
            <a:endParaRPr lang="en-US" dirty="0" smtClean="0"/>
          </a:p>
          <a:p>
            <a:r>
              <a:rPr lang="en-US" dirty="0" smtClean="0"/>
              <a:t>Moreover, companies can acquire additional partnerships along with customers hence more revenues.</a:t>
            </a:r>
          </a:p>
          <a:p>
            <a:r>
              <a:rPr lang="en-US" dirty="0" smtClean="0"/>
              <a:t>The long term success of business organizations is depended on loyal employees </a:t>
            </a:r>
          </a:p>
          <a:p>
            <a:r>
              <a:rPr lang="en-US" dirty="0" smtClean="0"/>
              <a:t>Unethical behavior is associated with adverse outcomes on the individuals and business growth. </a:t>
            </a:r>
          </a:p>
          <a:p>
            <a:r>
              <a:rPr lang="en-US" dirty="0" smtClean="0"/>
              <a:t>A person may loose their job while companies lose reputation in the industry hence production decline.</a:t>
            </a:r>
          </a:p>
          <a:p>
            <a:r>
              <a:rPr lang="en-US" dirty="0" smtClean="0"/>
              <a:t>However, people pay selective attention to the since they want to find out what the unethical behaviorists leaders are up to while to some others they want to benefit from any  compromising deals. </a:t>
            </a:r>
          </a:p>
          <a:p>
            <a:r>
              <a:rPr lang="en-US" dirty="0" smtClean="0"/>
              <a:t>Some of the leaders have the pressure to achieve some unrealistic objectives.</a:t>
            </a:r>
          </a:p>
          <a:p>
            <a:r>
              <a:rPr lang="en-US" dirty="0" smtClean="0"/>
              <a:t>Neverthe</a:t>
            </a:r>
            <a:r>
              <a:rPr lang="en-US" dirty="0" smtClean="0"/>
              <a:t>less, this ought not make the behavior acceptable since unethical actions have dire consequences at the end of day.</a:t>
            </a:r>
            <a:endParaRPr lang="en-US" dirty="0"/>
          </a:p>
        </p:txBody>
      </p:sp>
    </p:spTree>
    <p:extLst>
      <p:ext uri="{BB962C8B-B14F-4D97-AF65-F5344CB8AC3E}">
        <p14:creationId xmlns:p14="http://schemas.microsoft.com/office/powerpoint/2010/main" val="3160706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Have any public incidents influenced you, as a leader?</a:t>
            </a:r>
            <a:endParaRPr lang="en-US" dirty="0"/>
          </a:p>
        </p:txBody>
      </p:sp>
      <p:sp>
        <p:nvSpPr>
          <p:cNvPr id="3" name="Content Placeholder 2"/>
          <p:cNvSpPr>
            <a:spLocks noGrp="1"/>
          </p:cNvSpPr>
          <p:nvPr>
            <p:ph idx="1"/>
          </p:nvPr>
        </p:nvSpPr>
        <p:spPr/>
        <p:txBody>
          <a:bodyPr>
            <a:normAutofit/>
          </a:bodyPr>
          <a:lstStyle/>
          <a:p>
            <a:r>
              <a:rPr lang="en-US" dirty="0" smtClean="0"/>
              <a:t>Majority of leaders across the globe are coerced by public incidents to take unethical decisions. </a:t>
            </a:r>
          </a:p>
          <a:p>
            <a:r>
              <a:rPr lang="en-US" dirty="0" smtClean="0"/>
              <a:t>For instance, the pressure by the company  management to achieve exceedingly high targets might force one engage in unethical behavior. </a:t>
            </a:r>
          </a:p>
          <a:p>
            <a:r>
              <a:rPr lang="en-US" dirty="0" smtClean="0"/>
              <a:t>As a leader, I stand firm with the ethical decisions regarding the subject matter whether it hurts the other party or not. It is because if I make unethical decision now, it would haunt back later with dire consequences.</a:t>
            </a:r>
          </a:p>
          <a:p>
            <a:r>
              <a:rPr lang="en-US" dirty="0" smtClean="0"/>
              <a:t>Consequently, leaders need to be an example to the society and adhere to moral ethics in their decisions. </a:t>
            </a:r>
            <a:endParaRPr lang="en-US" dirty="0"/>
          </a:p>
        </p:txBody>
      </p:sp>
    </p:spTree>
    <p:extLst>
      <p:ext uri="{BB962C8B-B14F-4D97-AF65-F5344CB8AC3E}">
        <p14:creationId xmlns:p14="http://schemas.microsoft.com/office/powerpoint/2010/main" val="64534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Al </a:t>
            </a:r>
            <a:r>
              <a:rPr lang="en-US" dirty="0" err="1"/>
              <a:t>Halbusi</a:t>
            </a:r>
            <a:r>
              <a:rPr lang="en-US" dirty="0"/>
              <a:t>, H., &amp; Al </a:t>
            </a:r>
            <a:r>
              <a:rPr lang="en-US" dirty="0" err="1"/>
              <a:t>Qaisi</a:t>
            </a:r>
            <a:r>
              <a:rPr lang="en-US" dirty="0"/>
              <a:t>, E. (2017). Critical Analysis of Values and Ethics of Leadership Effectiveness: Criticize the content.</a:t>
            </a:r>
          </a:p>
          <a:p>
            <a:r>
              <a:rPr lang="en-US" dirty="0"/>
              <a:t>Green, R. L. (2017). Establishing personal ethics: Modelling principles of spiritual leadership for a Christian educator. </a:t>
            </a:r>
            <a:r>
              <a:rPr lang="en-US" i="1" dirty="0"/>
              <a:t>TEACH Journal of Christian Education</a:t>
            </a:r>
            <a:r>
              <a:rPr lang="en-US" dirty="0"/>
              <a:t>, </a:t>
            </a:r>
            <a:r>
              <a:rPr lang="en-US" i="1" dirty="0"/>
              <a:t>11</a:t>
            </a:r>
            <a:r>
              <a:rPr lang="en-US" dirty="0"/>
              <a:t>(2), 3 </a:t>
            </a:r>
            <a:endParaRPr lang="en-US" dirty="0" smtClean="0"/>
          </a:p>
          <a:p>
            <a:r>
              <a:rPr lang="en-US" dirty="0" smtClean="0"/>
              <a:t>Samuel</a:t>
            </a:r>
            <a:r>
              <a:rPr lang="en-US" dirty="0" smtClean="0"/>
              <a:t>, G., Derrick, G. E., &amp; Van </a:t>
            </a:r>
            <a:r>
              <a:rPr lang="en-US" dirty="0" smtClean="0"/>
              <a:t>Leeuwen</a:t>
            </a:r>
            <a:r>
              <a:rPr lang="en-US" dirty="0" smtClean="0"/>
              <a:t>, T. (2019). The ethics ecosystem: Personal ethics, network governance and regulating actors governing the use of social media research data. Minerva, 57(3), 317-343</a:t>
            </a:r>
            <a:r>
              <a:rPr lang="en-US" dirty="0" smtClean="0"/>
              <a:t>.</a:t>
            </a:r>
          </a:p>
          <a:p>
            <a:pPr marL="0" indent="0">
              <a:buNone/>
            </a:pPr>
            <a:endParaRPr lang="en-US" dirty="0"/>
          </a:p>
          <a:p>
            <a:endParaRPr lang="en-US" dirty="0" smtClean="0"/>
          </a:p>
          <a:p>
            <a:endParaRPr lang="en-US" dirty="0"/>
          </a:p>
        </p:txBody>
      </p:sp>
    </p:spTree>
    <p:extLst>
      <p:ext uri="{BB962C8B-B14F-4D97-AF65-F5344CB8AC3E}">
        <p14:creationId xmlns:p14="http://schemas.microsoft.com/office/powerpoint/2010/main" val="38309418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208</TotalTime>
  <Words>926</Words>
  <Application>Microsoft Office PowerPoint</Application>
  <PresentationFormat>Widescreen</PresentationFormat>
  <Paragraphs>64</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Ion</vt:lpstr>
      <vt:lpstr>Internal reflection of a role of a leader </vt:lpstr>
      <vt:lpstr>Introduction: Personal Ethics </vt:lpstr>
      <vt:lpstr>Role of scandals on opinion of leaders</vt:lpstr>
      <vt:lpstr>Have you brought these influences into your behavior as a leader?</vt:lpstr>
      <vt:lpstr>Why do we pay selective attention to unethical behavior of public figures and corporate leaders and not more on the ones who perform ethically consistently?  Does it make the behavior acceptable? </vt:lpstr>
      <vt:lpstr>Have any public incidents influenced you, as a leader?</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reflection of a role of a leader</dc:title>
  <dc:creator>michael mutinda</dc:creator>
  <cp:lastModifiedBy>michael mutinda</cp:lastModifiedBy>
  <cp:revision>11</cp:revision>
  <dcterms:created xsi:type="dcterms:W3CDTF">2021-11-01T18:59:48Z</dcterms:created>
  <dcterms:modified xsi:type="dcterms:W3CDTF">2021-11-02T02:37:34Z</dcterms:modified>
</cp:coreProperties>
</file>